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284" r:id="rId2"/>
    <p:sldId id="256" r:id="rId3"/>
    <p:sldId id="285" r:id="rId4"/>
    <p:sldId id="287" r:id="rId5"/>
    <p:sldId id="286" r:id="rId6"/>
    <p:sldId id="288" r:id="rId7"/>
    <p:sldId id="289" r:id="rId8"/>
    <p:sldId id="290" r:id="rId9"/>
    <p:sldId id="294" r:id="rId10"/>
    <p:sldId id="296" r:id="rId11"/>
    <p:sldId id="291" r:id="rId12"/>
    <p:sldId id="295" r:id="rId13"/>
    <p:sldId id="292" r:id="rId14"/>
    <p:sldId id="306" r:id="rId15"/>
    <p:sldId id="293" r:id="rId16"/>
    <p:sldId id="297" r:id="rId17"/>
    <p:sldId id="298" r:id="rId18"/>
    <p:sldId id="299" r:id="rId19"/>
    <p:sldId id="300" r:id="rId20"/>
    <p:sldId id="301" r:id="rId21"/>
    <p:sldId id="302" r:id="rId22"/>
    <p:sldId id="307" r:id="rId23"/>
    <p:sldId id="303" r:id="rId24"/>
    <p:sldId id="304" r:id="rId25"/>
    <p:sldId id="305" r:id="rId26"/>
    <p:sldId id="308" r:id="rId27"/>
    <p:sldId id="279" r:id="rId28"/>
  </p:sldIdLst>
  <p:sldSz cx="9144000" cy="5143500" type="screen16x9"/>
  <p:notesSz cx="6858000" cy="9144000"/>
  <p:embeddedFontLst>
    <p:embeddedFont>
      <p:font typeface="Roboto Condensed" charset="0"/>
      <p:regular r:id="rId30"/>
      <p:bold r:id="rId31"/>
      <p:italic r:id="rId32"/>
      <p:boldItalic r:id="rId33"/>
    </p:embeddedFont>
    <p:embeddedFont>
      <p:font typeface="Roboto Condensed Light" charset="0"/>
      <p:regular r:id="rId34"/>
      <p:bold r:id="rId35"/>
      <p:italic r:id="rId36"/>
      <p:boldItalic r:id="rId37"/>
    </p:embeddedFont>
    <p:embeddedFont>
      <p:font typeface="Arvo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EC7638A-C650-49B3-9C2F-8952E42D0242}">
  <a:tblStyle styleId="{EEC7638A-C650-49B3-9C2F-8952E42D02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221" autoAdjust="0"/>
  </p:normalViewPr>
  <p:slideViewPr>
    <p:cSldViewPr>
      <p:cViewPr>
        <p:scale>
          <a:sx n="102" d="100"/>
          <a:sy n="102" d="100"/>
        </p:scale>
        <p:origin x="-444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05694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ctrTitle" idx="4294967295"/>
          </p:nvPr>
        </p:nvSpPr>
        <p:spPr>
          <a:xfrm>
            <a:off x="1295400" y="1657350"/>
            <a:ext cx="65937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000" dirty="0" smtClean="0">
                <a:solidFill>
                  <a:srgbClr val="FF9800"/>
                </a:solidFill>
              </a:rPr>
              <a:t>CHÀO MỪNG THẦY VÀ CÁC BẠN ĐẾN VỚI BÀI THUYẾT TRÌNH CỦA NHÓM</a:t>
            </a:r>
            <a:endParaRPr lang="en" sz="4000" dirty="0">
              <a:solidFill>
                <a:srgbClr val="FF9800"/>
              </a:solidFill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54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10</a:t>
            </a:fld>
            <a:endParaRPr lang="en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162300" y="285750"/>
            <a:ext cx="2209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buFont typeface="Roboto Condensed Light"/>
              <a:buNone/>
            </a:pPr>
            <a:r>
              <a:rPr lang="en-US" b="1" dirty="0" err="1" smtClean="0"/>
              <a:t>Trích</a:t>
            </a:r>
            <a:r>
              <a:rPr lang="en-US" b="1" dirty="0" smtClean="0"/>
              <a:t> </a:t>
            </a:r>
            <a:r>
              <a:rPr lang="en-US" b="1" dirty="0" err="1" smtClean="0"/>
              <a:t>xuất</a:t>
            </a:r>
            <a:r>
              <a:rPr lang="en-US" b="1" dirty="0" smtClean="0"/>
              <a:t> </a:t>
            </a:r>
            <a:r>
              <a:rPr lang="en-US" b="1" dirty="0" err="1" smtClean="0"/>
              <a:t>mũi</a:t>
            </a:r>
            <a:endParaRPr lang="en-US" b="1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19150"/>
            <a:ext cx="5577840" cy="40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/>
          <p:cNvCxnSpPr/>
          <p:nvPr/>
        </p:nvCxnSpPr>
        <p:spPr>
          <a:xfrm flipH="1">
            <a:off x="3581400" y="2724150"/>
            <a:ext cx="228600" cy="99060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10000" y="2724150"/>
            <a:ext cx="457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67200" y="2724150"/>
            <a:ext cx="304800" cy="990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1400" y="3714750"/>
            <a:ext cx="990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492750" cy="766762"/>
          </a:xfrm>
        </p:spPr>
        <p:txBody>
          <a:bodyPr/>
          <a:lstStyle/>
          <a:p>
            <a:r>
              <a:rPr lang="en-US" dirty="0"/>
              <a:t>2. TRÍCH XUẤT ĐẶC TRƯNG KHUÔN MẶT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3410743" y="285750"/>
            <a:ext cx="6132513" cy="457200"/>
          </a:xfrm>
        </p:spPr>
        <p:txBody>
          <a:bodyPr/>
          <a:lstStyle/>
          <a:p>
            <a:pPr>
              <a:buNone/>
            </a:pPr>
            <a:r>
              <a:rPr lang="en-US" b="1" dirty="0" err="1" smtClean="0"/>
              <a:t>Trích</a:t>
            </a:r>
            <a:r>
              <a:rPr lang="en-US" b="1" dirty="0" smtClean="0"/>
              <a:t> </a:t>
            </a:r>
            <a:r>
              <a:rPr lang="en-US" b="1" dirty="0" err="1" smtClean="0"/>
              <a:t>xuất</a:t>
            </a:r>
            <a:r>
              <a:rPr lang="en-US" b="1" dirty="0" smtClean="0"/>
              <a:t> </a:t>
            </a:r>
            <a:r>
              <a:rPr lang="en-US" b="1" dirty="0" err="1" smtClean="0"/>
              <a:t>miệng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971550"/>
            <a:ext cx="16002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49" y="2876550"/>
            <a:ext cx="16002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76550"/>
            <a:ext cx="16002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7155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352800" y="285750"/>
            <a:ext cx="2657475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buFont typeface="Roboto Condensed Light"/>
              <a:buNone/>
            </a:pPr>
            <a:r>
              <a:rPr lang="en-US" b="1" dirty="0" err="1" smtClean="0"/>
              <a:t>Trích</a:t>
            </a:r>
            <a:r>
              <a:rPr lang="en-US" b="1" dirty="0" smtClean="0"/>
              <a:t> </a:t>
            </a:r>
            <a:r>
              <a:rPr lang="en-US" b="1" dirty="0" err="1" smtClean="0"/>
              <a:t>xuất</a:t>
            </a:r>
            <a:r>
              <a:rPr lang="en-US" b="1" dirty="0" smtClean="0"/>
              <a:t> </a:t>
            </a:r>
            <a:r>
              <a:rPr lang="en-US" b="1" dirty="0" err="1" smtClean="0"/>
              <a:t>màu</a:t>
            </a:r>
            <a:r>
              <a:rPr lang="en-US" b="1" dirty="0" smtClean="0"/>
              <a:t> da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52550"/>
            <a:ext cx="1876425" cy="1409700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8200" y="295275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buFont typeface="Roboto Condensed Light"/>
              <a:buNone/>
            </a:pP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HSV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70" y="1241931"/>
            <a:ext cx="2294405" cy="262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41930"/>
            <a:ext cx="2288654" cy="262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7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581400" y="285749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latin typeface="Roboto Condensed Light" charset="0"/>
                <a:ea typeface="Roboto Condensed Light" charset="0"/>
              </a:rPr>
              <a:t>Trích</a:t>
            </a:r>
            <a:r>
              <a:rPr lang="en-US" sz="2400" b="1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400" b="1" dirty="0" err="1" smtClean="0">
                <a:latin typeface="Roboto Condensed Light" charset="0"/>
                <a:ea typeface="Roboto Condensed Light" charset="0"/>
              </a:rPr>
              <a:t>xuất</a:t>
            </a:r>
            <a:r>
              <a:rPr lang="en-US" sz="2400" b="1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400" b="1" dirty="0" err="1" smtClean="0">
                <a:latin typeface="Roboto Condensed Light" charset="0"/>
                <a:ea typeface="Roboto Condensed Light" charset="0"/>
              </a:rPr>
              <a:t>mắt</a:t>
            </a:r>
            <a:endParaRPr lang="en-US" sz="2400" b="1" dirty="0">
              <a:latin typeface="Roboto Condensed Light" charset="0"/>
              <a:ea typeface="Roboto Condensed Light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62" y="930730"/>
            <a:ext cx="2057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22" y="930731"/>
            <a:ext cx="214604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62" y="2350799"/>
            <a:ext cx="2057400" cy="117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21" y="2350800"/>
            <a:ext cx="2146041" cy="117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521" y="3886592"/>
            <a:ext cx="2146041" cy="977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62" y="3886591"/>
            <a:ext cx="2057400" cy="97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581400" y="285749"/>
            <a:ext cx="1909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Roboto Condensed Light" charset="0"/>
                <a:ea typeface="Roboto Condensed Light" charset="0"/>
              </a:rPr>
              <a:t>Trích</a:t>
            </a:r>
            <a:r>
              <a:rPr lang="en-US" sz="24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latin typeface="Roboto Condensed Light" charset="0"/>
                <a:ea typeface="Roboto Condensed Light" charset="0"/>
              </a:rPr>
              <a:t>xuất</a:t>
            </a:r>
            <a:r>
              <a:rPr lang="en-US" sz="24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latin typeface="Roboto Condensed Light" charset="0"/>
                <a:ea typeface="Roboto Condensed Light" charset="0"/>
              </a:rPr>
              <a:t>mắt</a:t>
            </a:r>
            <a:endParaRPr lang="en-US" sz="2400" dirty="0">
              <a:latin typeface="Roboto Condensed Light" charset="0"/>
              <a:ea typeface="Roboto Condensed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61247"/>
            <a:ext cx="2880185" cy="1534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961248"/>
            <a:ext cx="2819401" cy="1534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8" y="2952750"/>
            <a:ext cx="2819401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952750"/>
            <a:ext cx="2880184" cy="16002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257800" y="1728399"/>
            <a:ext cx="1905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9200" y="3752850"/>
            <a:ext cx="1905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57800" y="3752850"/>
            <a:ext cx="1905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8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2819400" y="285750"/>
            <a:ext cx="2222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Roboto Condensed Light" charset="0"/>
                <a:ea typeface="Roboto Condensed Light" charset="0"/>
              </a:rPr>
              <a:t>Kết</a:t>
            </a:r>
            <a:r>
              <a:rPr lang="en-US" sz="24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latin typeface="Roboto Condensed Light" charset="0"/>
                <a:ea typeface="Roboto Condensed Light" charset="0"/>
              </a:rPr>
              <a:t>quả</a:t>
            </a:r>
            <a:r>
              <a:rPr lang="en-US" sz="24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latin typeface="Roboto Condensed Light" charset="0"/>
                <a:ea typeface="Roboto Condensed Light" charset="0"/>
              </a:rPr>
              <a:t>thu</a:t>
            </a:r>
            <a:r>
              <a:rPr lang="en-US" sz="24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latin typeface="Roboto Condensed Light" charset="0"/>
                <a:ea typeface="Roboto Condensed Light" charset="0"/>
              </a:rPr>
              <a:t>được</a:t>
            </a:r>
            <a:endParaRPr lang="en-US" sz="2400" dirty="0">
              <a:latin typeface="Roboto Condensed Light" charset="0"/>
              <a:ea typeface="Roboto Condensed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3" y="851964"/>
            <a:ext cx="1658309" cy="2073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105150"/>
            <a:ext cx="1470867" cy="17629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90" y="851964"/>
            <a:ext cx="1428309" cy="2073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51964"/>
            <a:ext cx="1451232" cy="2073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43" y="3105150"/>
            <a:ext cx="1447801" cy="17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9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BỘ CƠ SỞ ẢNH GỐC EM BÉ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sở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</a:t>
            </a:r>
            <a:r>
              <a:rPr lang="en-US" dirty="0">
                <a:solidFill>
                  <a:schemeClr val="tx1"/>
                </a:solidFill>
              </a:rPr>
              <a:t> 9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bé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điểm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nhau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Tạo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da </a:t>
            </a:r>
            <a:r>
              <a:rPr lang="en-US" dirty="0" err="1">
                <a:solidFill>
                  <a:schemeClr val="tx1"/>
                </a:solidFill>
              </a:rPr>
              <a:t>tổng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hợp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mẹ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từ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bé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da </a:t>
            </a:r>
            <a:r>
              <a:rPr lang="en-US" dirty="0" err="1">
                <a:solidFill>
                  <a:schemeClr val="tx1"/>
                </a:solidFill>
              </a:rPr>
              <a:t>phù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hợp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06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6" y="714428"/>
            <a:ext cx="1524000" cy="1230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76" y="738673"/>
            <a:ext cx="1551443" cy="1206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38" y="742950"/>
            <a:ext cx="1545944" cy="1202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6" y="2049660"/>
            <a:ext cx="1497157" cy="1151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94" y="2049660"/>
            <a:ext cx="1572225" cy="1236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76" y="2049660"/>
            <a:ext cx="1564606" cy="1236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24" y="3286178"/>
            <a:ext cx="1602109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493" y="3362378"/>
            <a:ext cx="1572225" cy="12892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75" y="3362378"/>
            <a:ext cx="1564607" cy="128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0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MORPHING CÁC ĐẶC TÍNH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bước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thực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hiện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vùng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Warping</a:t>
            </a:r>
          </a:p>
          <a:p>
            <a:r>
              <a:rPr lang="en-US" dirty="0">
                <a:solidFill>
                  <a:schemeClr val="tx1"/>
                </a:solidFill>
              </a:rPr>
              <a:t>Cross dissolving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827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3200400" y="285749"/>
            <a:ext cx="1996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latin typeface="Roboto Condensed Light" charset="0"/>
                <a:ea typeface="Roboto Condensed Light" charset="0"/>
              </a:rPr>
              <a:t>Phân</a:t>
            </a:r>
            <a:r>
              <a:rPr lang="en-US" sz="2400" b="1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400" b="1" dirty="0" err="1" smtClean="0">
                <a:latin typeface="Roboto Condensed Light" charset="0"/>
                <a:ea typeface="Roboto Condensed Light" charset="0"/>
              </a:rPr>
              <a:t>vùng</a:t>
            </a:r>
            <a:r>
              <a:rPr lang="en-US" sz="2400" b="1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400" b="1" dirty="0" err="1" smtClean="0">
                <a:latin typeface="Roboto Condensed Light" charset="0"/>
                <a:ea typeface="Roboto Condensed Light" charset="0"/>
              </a:rPr>
              <a:t>ảnh</a:t>
            </a:r>
            <a:endParaRPr lang="en-US" sz="2400" b="1" dirty="0">
              <a:latin typeface="Roboto Condensed Light" charset="0"/>
              <a:ea typeface="Roboto Condensed Light" charset="0"/>
            </a:endParaRP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990600" y="819150"/>
            <a:ext cx="7467600" cy="990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Đặc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trưng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khuôn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mặt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được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phân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tách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thành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các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tam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giác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hoặc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tứ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giác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đựa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trên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các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điểm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mấu</a:t>
            </a:r>
            <a:r>
              <a:rPr lang="en-US" sz="2400" dirty="0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Roboto Condensed Light" charset="0"/>
                <a:ea typeface="Roboto Condensed Light" charset="0"/>
              </a:rPr>
              <a:t>chốt</a:t>
            </a:r>
            <a:endParaRPr lang="en-US" sz="2400" dirty="0">
              <a:solidFill>
                <a:schemeClr val="tx1"/>
              </a:solidFill>
              <a:latin typeface="Roboto Condensed Light" charset="0"/>
              <a:ea typeface="Roboto Condensed Light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70957"/>
            <a:ext cx="2750280" cy="3219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9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 smtClean="0"/>
              <a:t>BABY FACE GENERATOR </a:t>
            </a:r>
            <a:endParaRPr lang="en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28730" y="222697"/>
            <a:ext cx="4334069" cy="571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b="1" dirty="0" smtClean="0">
                <a:latin typeface="Roboto Condensed Light" charset="0"/>
                <a:ea typeface="Roboto Condensed Light" charset="0"/>
              </a:rPr>
              <a:t>Warping </a:t>
            </a:r>
            <a:r>
              <a:rPr lang="en-US" sz="2400" b="1" dirty="0" err="1" smtClean="0">
                <a:latin typeface="Roboto Condensed Light" charset="0"/>
                <a:ea typeface="Roboto Condensed Light" charset="0"/>
              </a:rPr>
              <a:t>và</a:t>
            </a:r>
            <a:r>
              <a:rPr lang="en-US" sz="2400" b="1" dirty="0" smtClean="0">
                <a:latin typeface="Roboto Condensed Light" charset="0"/>
                <a:ea typeface="Roboto Condensed Light" charset="0"/>
              </a:rPr>
              <a:t> Cross-Dissolving</a:t>
            </a:r>
            <a:endParaRPr lang="en-US" sz="2400" b="1" dirty="0">
              <a:latin typeface="Roboto Condensed Light" charset="0"/>
              <a:ea typeface="Roboto Condensed Light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48" y="890885"/>
            <a:ext cx="1752600" cy="108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807027"/>
            <a:ext cx="1981200" cy="116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771" y="2214501"/>
            <a:ext cx="1890954" cy="1035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56443"/>
            <a:ext cx="1981201" cy="1082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796" y="3709218"/>
            <a:ext cx="2328604" cy="1207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66298" y="1248928"/>
            <a:ext cx="38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87828" y="1168045"/>
            <a:ext cx="38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4547" y="2547370"/>
            <a:ext cx="38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A’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22578" y="2547370"/>
            <a:ext cx="38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B’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2581" y="4163786"/>
            <a:ext cx="1786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/>
              <a:t>α</a:t>
            </a:r>
            <a:r>
              <a:rPr lang="en-US" dirty="0" smtClean="0"/>
              <a:t>A</a:t>
            </a:r>
            <a:r>
              <a:rPr lang="en-US" dirty="0"/>
              <a:t>’ + (1 </a:t>
            </a:r>
            <a:r>
              <a:rPr lang="en-US" dirty="0" smtClean="0"/>
              <a:t>–</a:t>
            </a:r>
            <a:r>
              <a:rPr lang="el-GR" dirty="0"/>
              <a:t>α</a:t>
            </a:r>
            <a:r>
              <a:rPr lang="en-US" dirty="0" smtClean="0"/>
              <a:t> </a:t>
            </a:r>
            <a:r>
              <a:rPr lang="en-US" dirty="0"/>
              <a:t>)B’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6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MORPHING CÁC ĐẶC TÍNH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ảnh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bé</a:t>
            </a:r>
            <a:r>
              <a:rPr lang="en-US" sz="2800" dirty="0"/>
              <a:t> </a:t>
            </a:r>
            <a:r>
              <a:rPr lang="en-US" sz="2800" dirty="0" err="1"/>
              <a:t>cuối</a:t>
            </a:r>
            <a:r>
              <a:rPr lang="en-US" sz="2800" dirty="0"/>
              <a:t> </a:t>
            </a:r>
            <a:r>
              <a:rPr lang="en-US" sz="2800" dirty="0" err="1"/>
              <a:t>cùng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ra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việc</a:t>
            </a:r>
            <a:r>
              <a:rPr lang="en-US" sz="2800" dirty="0"/>
              <a:t> </a:t>
            </a:r>
            <a:r>
              <a:rPr lang="en-US" sz="2800" dirty="0" err="1"/>
              <a:t>mophing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ảnh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bé</a:t>
            </a:r>
            <a:r>
              <a:rPr lang="en-US" sz="2800" dirty="0"/>
              <a:t> </a:t>
            </a:r>
            <a:r>
              <a:rPr lang="en-US" sz="2800" dirty="0" err="1"/>
              <a:t>gốc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ảnh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morphing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bố</a:t>
            </a:r>
            <a:r>
              <a:rPr lang="en-US" sz="2800" dirty="0"/>
              <a:t> </a:t>
            </a:r>
            <a:r>
              <a:rPr lang="en-US" sz="2800" dirty="0" err="1"/>
              <a:t>mẹ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7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79411"/>
            <a:ext cx="1732339" cy="8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11" y="863471"/>
            <a:ext cx="1668178" cy="854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43150"/>
            <a:ext cx="1732339" cy="91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12" y="2343150"/>
            <a:ext cx="1668178" cy="91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38550"/>
            <a:ext cx="154176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05" y="3631941"/>
            <a:ext cx="172607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631941"/>
            <a:ext cx="1676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>
            <a:stCxn id="1028" idx="2"/>
          </p:cNvCxnSpPr>
          <p:nvPr/>
        </p:nvCxnSpPr>
        <p:spPr>
          <a:xfrm flipH="1">
            <a:off x="1475769" y="3258749"/>
            <a:ext cx="1" cy="151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267201" y="3259948"/>
            <a:ext cx="1" cy="151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75769" y="3411149"/>
            <a:ext cx="27914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71485" y="3411149"/>
            <a:ext cx="0" cy="220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26" idx="2"/>
            <a:endCxn id="1028" idx="0"/>
          </p:cNvCxnSpPr>
          <p:nvPr/>
        </p:nvCxnSpPr>
        <p:spPr>
          <a:xfrm>
            <a:off x="1475770" y="173355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253205" y="171761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10000" y="4051041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62400" y="3943350"/>
            <a:ext cx="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324600" y="3943350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24600" y="4095750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412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9144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9144000" cy="449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5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0"/>
            <a:ext cx="9144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657600" y="285750"/>
            <a:ext cx="2180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latin typeface="Roboto Condensed Light" charset="0"/>
                <a:ea typeface="Roboto Condensed Light" charset="0"/>
              </a:rPr>
              <a:t>Nguồn</a:t>
            </a:r>
            <a:r>
              <a:rPr lang="en-US" sz="2800" b="1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800" b="1" dirty="0" err="1" smtClean="0">
                <a:latin typeface="Roboto Condensed Light" charset="0"/>
                <a:ea typeface="Roboto Condensed Light" charset="0"/>
              </a:rPr>
              <a:t>tài</a:t>
            </a:r>
            <a:r>
              <a:rPr lang="en-US" sz="2800" b="1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800" b="1" dirty="0" err="1" smtClean="0">
                <a:latin typeface="Roboto Condensed Light" charset="0"/>
                <a:ea typeface="Roboto Condensed Light" charset="0"/>
              </a:rPr>
              <a:t>liệu</a:t>
            </a:r>
            <a:endParaRPr lang="en-US" sz="2800" b="1" dirty="0">
              <a:latin typeface="Roboto Condensed Light" charset="0"/>
              <a:ea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962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503" name="Shape 503"/>
          <p:cNvSpPr txBox="1">
            <a:spLocks noGrp="1"/>
          </p:cNvSpPr>
          <p:nvPr>
            <p:ph type="ctrTitle" idx="4294967295"/>
          </p:nvPr>
        </p:nvSpPr>
        <p:spPr>
          <a:xfrm>
            <a:off x="838200" y="2364400"/>
            <a:ext cx="76962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 smtClean="0">
                <a:solidFill>
                  <a:srgbClr val="FF9800"/>
                </a:solidFill>
              </a:rPr>
              <a:t>CẢM ƠN ĐÃ LẮNG NGHE</a:t>
            </a:r>
            <a:endParaRPr lang="en" sz="6000" dirty="0">
              <a:solidFill>
                <a:srgbClr val="FF9800"/>
              </a:solidFill>
            </a:endParaRPr>
          </a:p>
        </p:txBody>
      </p:sp>
      <p:grpSp>
        <p:nvGrpSpPr>
          <p:cNvPr id="505" name="Shape 505"/>
          <p:cNvGrpSpPr/>
          <p:nvPr/>
        </p:nvGrpSpPr>
        <p:grpSpPr>
          <a:xfrm>
            <a:off x="3996210" y="586799"/>
            <a:ext cx="1197664" cy="1126777"/>
            <a:chOff x="5972700" y="2330200"/>
            <a:chExt cx="411625" cy="387275"/>
          </a:xfrm>
        </p:grpSpPr>
        <p:sp>
          <p:nvSpPr>
            <p:cNvPr id="506" name="Shape 50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-228600" y="590550"/>
            <a:ext cx="67878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 smtClean="0">
                <a:solidFill>
                  <a:srgbClr val="FF9800"/>
                </a:solidFill>
                <a:latin typeface="+mj-lt"/>
              </a:rPr>
              <a:t>CÁC THÀNH VIÊN TRONG NHÓM</a:t>
            </a:r>
            <a:br>
              <a:rPr lang="en" sz="3000" dirty="0" smtClean="0">
                <a:solidFill>
                  <a:srgbClr val="FF9800"/>
                </a:solidFill>
                <a:latin typeface="+mj-lt"/>
              </a:rPr>
            </a:br>
            <a:endParaRPr lang="en" sz="3000" dirty="0">
              <a:solidFill>
                <a:srgbClr val="FF9800"/>
              </a:solidFill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000" dirty="0" err="1" smtClean="0">
                <a:solidFill>
                  <a:schemeClr val="tx1"/>
                </a:solidFill>
              </a:rPr>
              <a:t>Trần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Hoàng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Khôi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Nguyên</a:t>
            </a:r>
            <a:endParaRPr lang="en-US" sz="3000" dirty="0" smtClean="0">
              <a:solidFill>
                <a:schemeClr val="tx1"/>
              </a:solidFill>
            </a:endParaRPr>
          </a:p>
          <a:p>
            <a:r>
              <a:rPr lang="en-US" sz="3000" dirty="0" err="1" smtClean="0">
                <a:solidFill>
                  <a:schemeClr val="tx1"/>
                </a:solidFill>
              </a:rPr>
              <a:t>Hoàng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Gia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Nguyên</a:t>
            </a:r>
            <a:endParaRPr lang="en-US" sz="3000" dirty="0" smtClean="0">
              <a:solidFill>
                <a:schemeClr val="tx1"/>
              </a:solidFill>
            </a:endParaRPr>
          </a:p>
          <a:p>
            <a:r>
              <a:rPr lang="en-US" sz="3000" dirty="0" err="1" smtClean="0">
                <a:solidFill>
                  <a:schemeClr val="tx1"/>
                </a:solidFill>
              </a:rPr>
              <a:t>Phùng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Đức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Nghĩa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519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NỘI DUNG BÀI THUYẾT TRÌNH</a:t>
            </a:r>
            <a:endParaRPr lang="en-US" sz="3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Giới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thiệu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đề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Xác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định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khuôn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mặt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điểm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mốc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Trích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xuất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đặc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trưng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khuôn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mặt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Bộ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ảnh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gốc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bé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Morphing </a:t>
            </a:r>
            <a:r>
              <a:rPr lang="en-US" dirty="0" err="1" smtClean="0">
                <a:solidFill>
                  <a:schemeClr val="tx1"/>
                </a:solidFill>
              </a:rPr>
              <a:t>các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đặc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tính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Kết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quả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mô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phỏng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11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1. </a:t>
            </a:r>
            <a:r>
              <a:rPr lang="en-US" sz="4000" dirty="0" err="1" smtClean="0"/>
              <a:t>Giới</a:t>
            </a:r>
            <a:r>
              <a:rPr lang="en-US" sz="4000" dirty="0" smtClean="0"/>
              <a:t> </a:t>
            </a:r>
            <a:r>
              <a:rPr lang="en-US" sz="4000" dirty="0" err="1" smtClean="0"/>
              <a:t>thiệu</a:t>
            </a:r>
            <a:r>
              <a:rPr lang="en-US" sz="4000" dirty="0" smtClean="0"/>
              <a:t> </a:t>
            </a:r>
            <a:r>
              <a:rPr lang="en-US" sz="4000" dirty="0" err="1" smtClean="0"/>
              <a:t>đề</a:t>
            </a:r>
            <a:r>
              <a:rPr lang="en-US" sz="4000" dirty="0" smtClean="0"/>
              <a:t> </a:t>
            </a:r>
            <a:r>
              <a:rPr lang="en-US" sz="4000" dirty="0" err="1" smtClean="0"/>
              <a:t>tài</a:t>
            </a:r>
            <a:endParaRPr lang="en-US" sz="4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2000" y="1581150"/>
            <a:ext cx="6132600" cy="1701600"/>
          </a:xfrm>
        </p:spPr>
        <p:txBody>
          <a:bodyPr/>
          <a:lstStyle/>
          <a:p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Một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ứng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dụng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giải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trí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của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việc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xác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định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,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phân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tích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và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chỉnh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sửa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hình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ảnh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có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chứa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khuôn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mặt</a:t>
            </a:r>
            <a:r>
              <a:rPr lang="en-US" sz="3000" dirty="0">
                <a:latin typeface="Roboto Condensed" charset="0"/>
                <a:ea typeface="Roboto Condensed" charset="0"/>
                <a:cs typeface="Arial" pitchFamily="34" charset="0"/>
              </a:rPr>
              <a:t> </a:t>
            </a:r>
            <a:r>
              <a:rPr lang="en-US" sz="3000" dirty="0" err="1">
                <a:latin typeface="Roboto Condensed" charset="0"/>
                <a:ea typeface="Roboto Condensed" charset="0"/>
                <a:cs typeface="Arial" pitchFamily="34" charset="0"/>
              </a:rPr>
              <a:t>người</a:t>
            </a:r>
            <a:endParaRPr lang="en-US" sz="3000" dirty="0">
              <a:latin typeface="Roboto Condensed" charset="0"/>
              <a:ea typeface="Roboto Condensed" charset="0"/>
              <a:cs typeface="Arial" pitchFamily="34" charset="0"/>
            </a:endParaRPr>
          </a:p>
          <a:p>
            <a:endParaRPr lang="en-US" sz="3000" dirty="0">
              <a:latin typeface="Roboto Condensed" charset="0"/>
              <a:ea typeface="Roboto Condense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28950"/>
            <a:ext cx="16764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28948"/>
            <a:ext cx="1784159" cy="152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028950"/>
            <a:ext cx="1513250" cy="1524000"/>
          </a:xfrm>
          <a:prstGeom prst="rect">
            <a:avLst/>
          </a:prstGeom>
        </p:spPr>
      </p:pic>
      <p:sp>
        <p:nvSpPr>
          <p:cNvPr id="10" name="Cross 9"/>
          <p:cNvSpPr/>
          <p:nvPr/>
        </p:nvSpPr>
        <p:spPr>
          <a:xfrm>
            <a:off x="2514600" y="3534641"/>
            <a:ext cx="685800" cy="6858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410200" y="3687041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TIẾN TRÌNH THỰC HIỆN</a:t>
            </a:r>
            <a:endParaRPr lang="en" dirty="0"/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grpSp>
        <p:nvGrpSpPr>
          <p:cNvPr id="420" name="Shape 420"/>
          <p:cNvGrpSpPr/>
          <p:nvPr/>
        </p:nvGrpSpPr>
        <p:grpSpPr>
          <a:xfrm rot="10800000">
            <a:off x="836024" y="2296511"/>
            <a:ext cx="2694428" cy="864880"/>
            <a:chOff x="185742" y="1697030"/>
            <a:chExt cx="5165698" cy="1658130"/>
          </a:xfrm>
        </p:grpSpPr>
        <p:sp>
          <p:nvSpPr>
            <p:cNvPr id="421" name="Shape 421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400" dirty="0" smtClean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X</a:t>
              </a:r>
              <a:r>
                <a:rPr lang="en" sz="2400" dirty="0" smtClean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ác định</a:t>
              </a:r>
              <a:endParaRPr lang="en" sz="24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25" name="Shape 425"/>
          <p:cNvGrpSpPr/>
          <p:nvPr/>
        </p:nvGrpSpPr>
        <p:grpSpPr>
          <a:xfrm rot="10800000">
            <a:off x="3062853" y="2296511"/>
            <a:ext cx="2694428" cy="864880"/>
            <a:chOff x="185742" y="1697030"/>
            <a:chExt cx="5165698" cy="1658130"/>
          </a:xfrm>
        </p:grpSpPr>
        <p:sp>
          <p:nvSpPr>
            <p:cNvPr id="426" name="Shape 426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92A8C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400" dirty="0" smtClean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</a:t>
              </a:r>
              <a:r>
                <a:rPr lang="en" sz="2400" dirty="0" smtClean="0">
                  <a:solidFill>
                    <a:srgbClr val="26324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rích xuất</a:t>
              </a:r>
              <a:endParaRPr lang="en" sz="24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92A8C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24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30" name="Shape 430"/>
          <p:cNvGrpSpPr/>
          <p:nvPr/>
        </p:nvGrpSpPr>
        <p:grpSpPr>
          <a:xfrm rot="10800000">
            <a:off x="5287746" y="2296511"/>
            <a:ext cx="2694428" cy="864880"/>
            <a:chOff x="185742" y="1697030"/>
            <a:chExt cx="5165698" cy="1658130"/>
          </a:xfrm>
        </p:grpSpPr>
        <p:sp>
          <p:nvSpPr>
            <p:cNvPr id="431" name="Shape 431"/>
            <p:cNvSpPr/>
            <p:nvPr/>
          </p:nvSpPr>
          <p:spPr>
            <a:xfrm rot="10800000" flipH="1">
              <a:off x="1426312" y="1697030"/>
              <a:ext cx="2693400" cy="12438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 dirty="0" smtClean="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Morphing</a:t>
              </a:r>
              <a:endParaRPr lang="en" sz="2400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 rot="10800000" flipH="1">
              <a:off x="4107640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35" name="Shape 435"/>
          <p:cNvGrpSpPr/>
          <p:nvPr/>
        </p:nvGrpSpPr>
        <p:grpSpPr>
          <a:xfrm>
            <a:off x="270943" y="629920"/>
            <a:ext cx="392063" cy="291505"/>
            <a:chOff x="5247525" y="3007275"/>
            <a:chExt cx="517575" cy="384825"/>
          </a:xfrm>
        </p:grpSpPr>
        <p:sp>
          <p:nvSpPr>
            <p:cNvPr id="436" name="Shape 4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63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XÁC ĐỊNH KHUÔN MẶT VÀ CÁC ĐIỂM MỐC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581150"/>
            <a:ext cx="6132600" cy="3145500"/>
          </a:xfrm>
        </p:spPr>
        <p:txBody>
          <a:bodyPr/>
          <a:lstStyle/>
          <a:p>
            <a:r>
              <a:rPr lang="en-US" sz="2800" dirty="0" err="1">
                <a:solidFill>
                  <a:schemeClr val="tx1"/>
                </a:solidFill>
              </a:rPr>
              <a:t>Phát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hiện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khuôn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mặt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dùng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bộ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dò</a:t>
            </a:r>
            <a:r>
              <a:rPr lang="en-US" sz="2800" dirty="0">
                <a:solidFill>
                  <a:schemeClr val="tx1"/>
                </a:solidFill>
              </a:rPr>
              <a:t> Viola Jones </a:t>
            </a:r>
            <a:r>
              <a:rPr lang="en-US" sz="2800" dirty="0" err="1">
                <a:solidFill>
                  <a:schemeClr val="tx1"/>
                </a:solidFill>
              </a:rPr>
              <a:t>được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cung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cấp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trong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thư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viện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OpenCV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Phát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hiện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các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điểm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mốc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trên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khuôn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mặt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bằng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bộ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dò</a:t>
            </a:r>
            <a:r>
              <a:rPr lang="en-US" sz="2800" dirty="0">
                <a:solidFill>
                  <a:schemeClr val="tx1"/>
                </a:solidFill>
              </a:rPr>
              <a:t> facial landmark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51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5750"/>
            <a:ext cx="5577840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4324350"/>
            <a:ext cx="533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latin typeface="Roboto Condensed Light" charset="0"/>
                <a:ea typeface="Roboto Condensed Light" charset="0"/>
              </a:rPr>
              <a:t>Xác</a:t>
            </a:r>
            <a:r>
              <a:rPr lang="en-US" sz="25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500" dirty="0" err="1" smtClean="0">
                <a:latin typeface="Roboto Condensed Light" charset="0"/>
                <a:ea typeface="Roboto Condensed Light" charset="0"/>
              </a:rPr>
              <a:t>định</a:t>
            </a:r>
            <a:r>
              <a:rPr lang="en-US" sz="25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500" dirty="0" err="1" smtClean="0">
                <a:latin typeface="Roboto Condensed Light" charset="0"/>
                <a:ea typeface="Roboto Condensed Light" charset="0"/>
              </a:rPr>
              <a:t>khuôn</a:t>
            </a:r>
            <a:r>
              <a:rPr lang="en-US" sz="25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500" dirty="0" err="1" smtClean="0">
                <a:latin typeface="Roboto Condensed Light" charset="0"/>
                <a:ea typeface="Roboto Condensed Light" charset="0"/>
              </a:rPr>
              <a:t>mặt</a:t>
            </a:r>
            <a:r>
              <a:rPr lang="en-US" sz="25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500" dirty="0" err="1" smtClean="0">
                <a:latin typeface="Roboto Condensed Light" charset="0"/>
                <a:ea typeface="Roboto Condensed Light" charset="0"/>
              </a:rPr>
              <a:t>và</a:t>
            </a:r>
            <a:r>
              <a:rPr lang="en-US" sz="25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500" dirty="0" err="1" smtClean="0">
                <a:latin typeface="Roboto Condensed Light" charset="0"/>
                <a:ea typeface="Roboto Condensed Light" charset="0"/>
              </a:rPr>
              <a:t>các</a:t>
            </a:r>
            <a:r>
              <a:rPr lang="en-US" sz="25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500" dirty="0" err="1" smtClean="0">
                <a:latin typeface="Roboto Condensed Light" charset="0"/>
                <a:ea typeface="Roboto Condensed Light" charset="0"/>
              </a:rPr>
              <a:t>điểm</a:t>
            </a:r>
            <a:r>
              <a:rPr lang="en-US" sz="2500" dirty="0" smtClean="0">
                <a:latin typeface="Roboto Condensed Light" charset="0"/>
                <a:ea typeface="Roboto Condensed Light" charset="0"/>
              </a:rPr>
              <a:t> </a:t>
            </a:r>
            <a:r>
              <a:rPr lang="en-US" sz="2500" dirty="0" err="1" smtClean="0">
                <a:latin typeface="Roboto Condensed Light" charset="0"/>
                <a:ea typeface="Roboto Condensed Light" charset="0"/>
              </a:rPr>
              <a:t>mốc</a:t>
            </a:r>
            <a:r>
              <a:rPr lang="en-US" sz="2500" dirty="0" smtClean="0">
                <a:latin typeface="Roboto Condensed Light" charset="0"/>
                <a:ea typeface="Roboto Condensed Light" charset="0"/>
              </a:rPr>
              <a:t> </a:t>
            </a:r>
            <a:endParaRPr lang="en-US" sz="2500" dirty="0">
              <a:latin typeface="Roboto Condensed Light" charset="0"/>
              <a:ea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TRÍCH XUẤT ĐẶC TRƯNG KHUÔN MẶT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90600" y="1352550"/>
            <a:ext cx="6132600" cy="3145500"/>
          </a:xfrm>
        </p:spPr>
        <p:txBody>
          <a:bodyPr/>
          <a:lstStyle/>
          <a:p>
            <a:pPr>
              <a:buNone/>
            </a:pPr>
            <a:r>
              <a:rPr lang="en-US" dirty="0" err="1" smtClean="0">
                <a:solidFill>
                  <a:schemeClr val="tx1"/>
                </a:solidFill>
              </a:rPr>
              <a:t>Trích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xuất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Mũi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Mắt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Miệng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Màu</a:t>
            </a:r>
            <a:r>
              <a:rPr lang="en-US" dirty="0" smtClean="0">
                <a:solidFill>
                  <a:schemeClr val="tx1"/>
                </a:solidFill>
              </a:rPr>
              <a:t> da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39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376</Words>
  <Application>Microsoft Office PowerPoint</Application>
  <PresentationFormat>On-screen Show (16:9)</PresentationFormat>
  <Paragraphs>83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Roboto Condensed</vt:lpstr>
      <vt:lpstr>Roboto Condensed Light</vt:lpstr>
      <vt:lpstr>Arvo</vt:lpstr>
      <vt:lpstr>Salerio template</vt:lpstr>
      <vt:lpstr>CHÀO MỪNG THẦY VÀ CÁC BẠN ĐẾN VỚI BÀI THUYẾT TRÌNH CỦA NHÓM</vt:lpstr>
      <vt:lpstr>BABY FACE GENERATOR </vt:lpstr>
      <vt:lpstr>CÁC THÀNH VIÊN TRONG NHÓM </vt:lpstr>
      <vt:lpstr>NỘI DUNG BÀI THUYẾT TRÌNH</vt:lpstr>
      <vt:lpstr>1. Giới thiệu đề tài</vt:lpstr>
      <vt:lpstr>TIẾN TRÌNH THỰC HIỆN</vt:lpstr>
      <vt:lpstr>2. XÁC ĐỊNH KHUÔN MẶT VÀ CÁC ĐIỂM MỐC </vt:lpstr>
      <vt:lpstr>PowerPoint Presentation</vt:lpstr>
      <vt:lpstr>3. TRÍCH XUẤT ĐẶC TRƯNG KHUÔN MẶT</vt:lpstr>
      <vt:lpstr>PowerPoint Presentation</vt:lpstr>
      <vt:lpstr>2. TRÍCH XUẤT ĐẶC TRƯNG KHUÔN MẶT</vt:lpstr>
      <vt:lpstr>PowerPoint Presentation</vt:lpstr>
      <vt:lpstr>PowerPoint Presentation</vt:lpstr>
      <vt:lpstr>PowerPoint Presentation</vt:lpstr>
      <vt:lpstr>PowerPoint Presentation</vt:lpstr>
      <vt:lpstr>4. BỘ CƠ SỞ ẢNH GỐC EM BÉ</vt:lpstr>
      <vt:lpstr>PowerPoint Presentation</vt:lpstr>
      <vt:lpstr>5. MORPHING CÁC ĐẶC TÍNH</vt:lpstr>
      <vt:lpstr>PowerPoint Presentation</vt:lpstr>
      <vt:lpstr>PowerPoint Presentation</vt:lpstr>
      <vt:lpstr>5. MORPHING CÁC ĐẶC TÍNH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ĐÃ LẮNG NGHE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FACE GENERATOR</dc:title>
  <dc:creator>WIN</dc:creator>
  <cp:lastModifiedBy>Windows User</cp:lastModifiedBy>
  <cp:revision>38</cp:revision>
  <dcterms:modified xsi:type="dcterms:W3CDTF">2017-11-10T05:26:09Z</dcterms:modified>
</cp:coreProperties>
</file>